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72" r:id="rId4"/>
    <p:sldId id="277" r:id="rId5"/>
    <p:sldId id="285" r:id="rId6"/>
    <p:sldId id="279" r:id="rId7"/>
    <p:sldId id="289" r:id="rId8"/>
    <p:sldId id="281" r:id="rId9"/>
    <p:sldId id="288" r:id="rId10"/>
    <p:sldId id="282" r:id="rId11"/>
    <p:sldId id="284" r:id="rId12"/>
    <p:sldId id="286" r:id="rId13"/>
    <p:sldId id="287" r:id="rId14"/>
  </p:sldIdLst>
  <p:sldSz cx="12192000" cy="6858000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나눔스퀘어_ac Bold" panose="020B0600000101010101" pitchFamily="50" charset="-127"/>
      <p:bold r:id="rId16"/>
    </p:embeddedFont>
    <p:embeddedFont>
      <p:font typeface="나눔스퀘어_ac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E"/>
    <a:srgbClr val="9BBFEF"/>
    <a:srgbClr val="005A9E"/>
    <a:srgbClr val="2574DB"/>
    <a:srgbClr val="B4B5B8"/>
    <a:srgbClr val="B0CCF2"/>
    <a:srgbClr val="F4F7FC"/>
    <a:srgbClr val="0062AC"/>
    <a:srgbClr val="007FDE"/>
    <a:srgbClr val="008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4660"/>
  </p:normalViewPr>
  <p:slideViewPr>
    <p:cSldViewPr snapToGrid="0">
      <p:cViewPr varScale="1">
        <p:scale>
          <a:sx n="63" d="100"/>
          <a:sy n="63" d="100"/>
        </p:scale>
        <p:origin x="3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360770" y="3076947"/>
            <a:ext cx="7475413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KISA-</a:t>
            </a: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신한카드</a:t>
            </a:r>
            <a:r>
              <a:rPr lang="en-US" altLang="ko-KR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데이터톤</a:t>
            </a:r>
            <a:endParaRPr lang="en-US" altLang="ko-KR" sz="48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 예측모델과 연령에 따른 소비패턴 분석</a:t>
            </a:r>
          </a:p>
        </p:txBody>
      </p:sp>
      <p:sp>
        <p:nvSpPr>
          <p:cNvPr id="54" name="대각선 방향의 모서리가 둥근 사각형 53"/>
          <p:cNvSpPr/>
          <p:nvPr/>
        </p:nvSpPr>
        <p:spPr>
          <a:xfrm>
            <a:off x="5611592" y="2266294"/>
            <a:ext cx="968814" cy="961289"/>
          </a:xfrm>
          <a:prstGeom prst="round2DiagRect">
            <a:avLst>
              <a:gd name="adj1" fmla="val 26286"/>
              <a:gd name="adj2" fmla="val 0"/>
            </a:avLst>
          </a:prstGeom>
          <a:solidFill>
            <a:srgbClr val="2574DB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61C1E3-C1A0-4829-8B2C-A0A9C61EA07E}"/>
              </a:ext>
            </a:extLst>
          </p:cNvPr>
          <p:cNvSpPr/>
          <p:nvPr/>
        </p:nvSpPr>
        <p:spPr>
          <a:xfrm>
            <a:off x="6598985" y="5394052"/>
            <a:ext cx="7475413" cy="92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사당역</a:t>
            </a:r>
            <a:r>
              <a:rPr lang="ko-KR" altLang="en-US" sz="2000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b="1" kern="0" dirty="0" err="1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번출구</a:t>
            </a:r>
            <a:endParaRPr lang="en-US" altLang="ko-KR" sz="2000" b="1" kern="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김정의</a:t>
            </a:r>
            <a:r>
              <a:rPr lang="en-US" altLang="ko-KR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이원도</a:t>
            </a:r>
            <a:r>
              <a:rPr lang="en-US" altLang="ko-KR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류경희</a:t>
            </a:r>
            <a:endParaRPr lang="en-US" altLang="ko-KR" b="1" kern="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09E3D5-3EF7-4175-8EFC-E45C52711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52" b="16025"/>
          <a:stretch/>
        </p:blipFill>
        <p:spPr>
          <a:xfrm>
            <a:off x="5767749" y="2124839"/>
            <a:ext cx="812657" cy="11213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7B9AC1D-8E67-4D62-BA0F-B2C95BCD31CD}"/>
              </a:ext>
            </a:extLst>
          </p:cNvPr>
          <p:cNvSpPr/>
          <p:nvPr/>
        </p:nvSpPr>
        <p:spPr>
          <a:xfrm>
            <a:off x="9320530" y="5560969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10">
            <a:extLst>
              <a:ext uri="{FF2B5EF4-FFF2-40B4-BE49-F238E27FC236}">
                <a16:creationId xmlns:a16="http://schemas.microsoft.com/office/drawing/2014/main" id="{E5729AC4-46B5-413F-9C74-8C63485B62BF}"/>
              </a:ext>
            </a:extLst>
          </p:cNvPr>
          <p:cNvSpPr>
            <a:spLocks/>
          </p:cNvSpPr>
          <p:nvPr/>
        </p:nvSpPr>
        <p:spPr bwMode="auto">
          <a:xfrm>
            <a:off x="9385315" y="5631141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9P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Model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정확도 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10254-A37C-4CA7-BEC2-525D1A9A4C0F}"/>
              </a:ext>
            </a:extLst>
          </p:cNvPr>
          <p:cNvSpPr txBox="1"/>
          <p:nvPr/>
        </p:nvSpPr>
        <p:spPr>
          <a:xfrm>
            <a:off x="1506065" y="2877445"/>
            <a:ext cx="2631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86B93DCA-5790-4B78-B5FE-516C54110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00960"/>
              </p:ext>
            </p:extLst>
          </p:nvPr>
        </p:nvGraphicFramePr>
        <p:xfrm>
          <a:off x="1827998" y="5586056"/>
          <a:ext cx="8128000" cy="73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041675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29875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372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10840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Micro F1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Macro F1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47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50853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AB27523-51AF-4FFE-AFEE-44AEE91E0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72643"/>
              </p:ext>
            </p:extLst>
          </p:nvPr>
        </p:nvGraphicFramePr>
        <p:xfrm>
          <a:off x="1930400" y="2184511"/>
          <a:ext cx="8107679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0821">
                  <a:extLst>
                    <a:ext uri="{9D8B030D-6E8A-4147-A177-3AD203B41FA5}">
                      <a16:colId xmlns:a16="http://schemas.microsoft.com/office/drawing/2014/main" val="5188715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399392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268893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19649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73597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7313998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3681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46068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실제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875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23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5869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36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14599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858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85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75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10P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712" y="125659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가구원수를 추정을 통한 인사이트 도출하기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BC2F5E-EE2B-4340-942E-8F3C53DF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94" y="1660752"/>
            <a:ext cx="3044913" cy="32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6DA6C1-4CD1-4201-A9FB-1475E126B282}"/>
              </a:ext>
            </a:extLst>
          </p:cNvPr>
          <p:cNvSpPr/>
          <p:nvPr/>
        </p:nvSpPr>
        <p:spPr>
          <a:xfrm>
            <a:off x="1696944" y="3963204"/>
            <a:ext cx="2368218" cy="835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 예측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그래픽 5" descr="아래쪽 화살표">
            <a:extLst>
              <a:ext uri="{FF2B5EF4-FFF2-40B4-BE49-F238E27FC236}">
                <a16:creationId xmlns:a16="http://schemas.microsoft.com/office/drawing/2014/main" id="{841F7D6F-5691-4F99-A87D-9BB3B193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8816" y="2644800"/>
            <a:ext cx="882539" cy="11939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4E5CD-7DDD-4DF8-80E6-9B75DA10A4D5}"/>
              </a:ext>
            </a:extLst>
          </p:cNvPr>
          <p:cNvSpPr/>
          <p:nvPr/>
        </p:nvSpPr>
        <p:spPr>
          <a:xfrm>
            <a:off x="6786569" y="3916227"/>
            <a:ext cx="2368218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b="1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b="1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 마케팅</a:t>
            </a:r>
            <a:r>
              <a:rPr lang="en-US" altLang="ko-KR" sz="3000" b="1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endParaRPr lang="en-US" altLang="ko-KR" sz="3000" b="1" dirty="0">
              <a:solidFill>
                <a:srgbClr val="0070C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3C22AC-3114-4B39-8B6C-DD82FF34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016" y="2239179"/>
            <a:ext cx="14573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8ACE45-18B0-4909-911A-C17AFE14719D}"/>
              </a:ext>
            </a:extLst>
          </p:cNvPr>
          <p:cNvSpPr/>
          <p:nvPr/>
        </p:nvSpPr>
        <p:spPr>
          <a:xfrm>
            <a:off x="2399947" y="5138845"/>
            <a:ext cx="8686802" cy="92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가구원수는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인으로 예상되지만 신한카드를 혼자 사용하는 것으로 예상되는 경우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30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11P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712" y="125659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세분화된 전략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D327E-9B8F-4769-AD7B-5BE7FDBC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7644"/>
            <a:ext cx="4256213" cy="241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FD7D0B-00ED-49C2-94C6-60CD79A5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19" y="2101895"/>
            <a:ext cx="1896566" cy="18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31D47A-3474-454D-9A36-525E672321AE}"/>
              </a:ext>
            </a:extLst>
          </p:cNvPr>
          <p:cNvSpPr/>
          <p:nvPr/>
        </p:nvSpPr>
        <p:spPr>
          <a:xfrm>
            <a:off x="1982027" y="4095469"/>
            <a:ext cx="236821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남자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446E4-2D0D-43E5-9C12-24552312BCDF}"/>
              </a:ext>
            </a:extLst>
          </p:cNvPr>
          <p:cNvSpPr/>
          <p:nvPr/>
        </p:nvSpPr>
        <p:spPr>
          <a:xfrm>
            <a:off x="6892893" y="4050373"/>
            <a:ext cx="236821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남자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3F0EF-9FFE-4566-A04B-4C4BFD889FFE}"/>
              </a:ext>
            </a:extLst>
          </p:cNvPr>
          <p:cNvSpPr/>
          <p:nvPr/>
        </p:nvSpPr>
        <p:spPr>
          <a:xfrm>
            <a:off x="1425388" y="5115926"/>
            <a:ext cx="871093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연령</a:t>
            </a: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성별이라도 </a:t>
            </a:r>
            <a:r>
              <a:rPr lang="ko-KR" altLang="en-US" sz="2000" b="1" dirty="0">
                <a:solidFill>
                  <a:srgbClr val="2574D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가구원수와</a:t>
            </a:r>
            <a:r>
              <a:rPr lang="en-US" altLang="ko-KR" sz="2000" b="1" dirty="0">
                <a:solidFill>
                  <a:srgbClr val="2574D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2574D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연령으로 세분화 함</a:t>
            </a:r>
            <a:r>
              <a:rPr lang="ko-KR" altLang="en-US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</a:t>
            </a:r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소비패턴을 보인다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03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12P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712" y="125659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세분화된 전략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 descr="금융 트렌드] 간편결제, 2020년에는 어떻게 달라질까? - 효성FMS 뉴스룸">
            <a:extLst>
              <a:ext uri="{FF2B5EF4-FFF2-40B4-BE49-F238E27FC236}">
                <a16:creationId xmlns:a16="http://schemas.microsoft.com/office/drawing/2014/main" id="{03596698-1290-4789-8E2B-7645321A22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4" y="2153807"/>
            <a:ext cx="4763546" cy="3221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0B62F1D-BD76-49BD-AA71-BC9C616A7ECB}"/>
              </a:ext>
            </a:extLst>
          </p:cNvPr>
          <p:cNvCxnSpPr>
            <a:cxnSpLocks/>
          </p:cNvCxnSpPr>
          <p:nvPr/>
        </p:nvCxnSpPr>
        <p:spPr>
          <a:xfrm>
            <a:off x="6214865" y="1389529"/>
            <a:ext cx="27426" cy="5002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E2CD4-771E-4CCB-B4B8-DF2065B2234C}"/>
              </a:ext>
            </a:extLst>
          </p:cNvPr>
          <p:cNvSpPr/>
          <p:nvPr/>
        </p:nvSpPr>
        <p:spPr>
          <a:xfrm>
            <a:off x="428907" y="5508542"/>
            <a:ext cx="868680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간편결제 서비스 이용건수 지속적 증가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소비 가속화되면서 중요성 증대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097070-E8E5-4E82-83A2-C830A93CD441}"/>
              </a:ext>
            </a:extLst>
          </p:cNvPr>
          <p:cNvSpPr/>
          <p:nvPr/>
        </p:nvSpPr>
        <p:spPr>
          <a:xfrm>
            <a:off x="6490447" y="4325724"/>
            <a:ext cx="868680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소비 특성 개발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</a:t>
            </a:r>
            <a:r>
              <a:rPr lang="ko-KR" altLang="en-US" b="1" dirty="0" err="1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테마별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모델에 적용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장소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상황에 맞는  식당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마트 등 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가능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5122" name="Picture 2" descr="신한페이판 - Google Play 앱">
            <a:extLst>
              <a:ext uri="{FF2B5EF4-FFF2-40B4-BE49-F238E27FC236}">
                <a16:creationId xmlns:a16="http://schemas.microsoft.com/office/drawing/2014/main" id="{0C9221EC-3D96-4C8C-95E8-B32F3EC1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453" y="2071949"/>
            <a:ext cx="1930401" cy="193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6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822533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5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30">
            <a:extLst>
              <a:ext uri="{FF2B5EF4-FFF2-40B4-BE49-F238E27FC236}">
                <a16:creationId xmlns:a16="http://schemas.microsoft.com/office/drawing/2014/main" id="{1ECF9758-2632-4005-8F63-1B3622C55395}"/>
              </a:ext>
            </a:extLst>
          </p:cNvPr>
          <p:cNvSpPr/>
          <p:nvPr/>
        </p:nvSpPr>
        <p:spPr>
          <a:xfrm>
            <a:off x="6643254" y="3161153"/>
            <a:ext cx="2893564" cy="457200"/>
          </a:xfrm>
          <a:prstGeom prst="roundRect">
            <a:avLst/>
          </a:prstGeom>
          <a:solidFill>
            <a:srgbClr val="008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r>
              <a:rPr lang="ko-KR" altLang="en-US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02635C52-0333-4A1D-A60C-F613BE2DA0CD}"/>
              </a:ext>
            </a:extLst>
          </p:cNvPr>
          <p:cNvSpPr/>
          <p:nvPr/>
        </p:nvSpPr>
        <p:spPr>
          <a:xfrm>
            <a:off x="6659991" y="4168250"/>
            <a:ext cx="2860090" cy="416296"/>
          </a:xfrm>
          <a:prstGeom prst="round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en-US" altLang="ko-KR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모서리가 둥근 직사각형 30">
            <a:extLst>
              <a:ext uri="{FF2B5EF4-FFF2-40B4-BE49-F238E27FC236}">
                <a16:creationId xmlns:a16="http://schemas.microsoft.com/office/drawing/2014/main" id="{798AC445-CE0E-431E-95A2-484A6CFEE217}"/>
              </a:ext>
            </a:extLst>
          </p:cNvPr>
          <p:cNvSpPr/>
          <p:nvPr/>
        </p:nvSpPr>
        <p:spPr>
          <a:xfrm>
            <a:off x="6676728" y="5239782"/>
            <a:ext cx="2860090" cy="444935"/>
          </a:xfrm>
          <a:prstGeom prst="roundRect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FC60EA61-09C6-4CA1-BE31-1D585A991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4C748DA-CF20-44F1-B904-D3632ACD0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66" y="18560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70EA37F-17AD-4169-9C7B-F373139E9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731" y="-3071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D8F94C-8150-4047-9685-74B7813BF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88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74FCE13-3D8C-418C-8308-43530AE8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9600" y="58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611870536">
            <a:extLst>
              <a:ext uri="{FF2B5EF4-FFF2-40B4-BE49-F238E27FC236}">
                <a16:creationId xmlns:a16="http://schemas.microsoft.com/office/drawing/2014/main" id="{50B699DA-7670-4670-B27C-1E7ED9692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8234" y="2031382"/>
            <a:ext cx="1772008" cy="13007"/>
          </a:xfrm>
          <a:prstGeom prst="line">
            <a:avLst/>
          </a:prstGeom>
          <a:noFill/>
          <a:ln w="25400">
            <a:solidFill>
              <a:srgbClr val="59595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CA1ED-8C5B-4B71-B467-06D03C9CB91D}"/>
              </a:ext>
            </a:extLst>
          </p:cNvPr>
          <p:cNvSpPr txBox="1"/>
          <p:nvPr/>
        </p:nvSpPr>
        <p:spPr>
          <a:xfrm>
            <a:off x="1050598" y="1921815"/>
            <a:ext cx="5216968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GOAL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 형태</a:t>
            </a:r>
            <a:r>
              <a:rPr lang="ko-KR" altLang="en-US" sz="18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예측하는 최적의 모델 찾기 </a:t>
            </a:r>
            <a:r>
              <a:rPr lang="en-US" altLang="ko-KR" sz="18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800" b="1" dirty="0">
                <a:solidFill>
                  <a:srgbClr val="44546A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인사이트 도출</a:t>
            </a:r>
            <a:endParaRPr lang="en-US" altLang="ko-KR" sz="1800" b="1" dirty="0">
              <a:solidFill>
                <a:srgbClr val="44546A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C02138-72AD-41FB-AA03-2C69D37AC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031" y="2132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96980840">
            <a:extLst>
              <a:ext uri="{FF2B5EF4-FFF2-40B4-BE49-F238E27FC236}">
                <a16:creationId xmlns:a16="http://schemas.microsoft.com/office/drawing/2014/main" id="{F80D9883-640E-467A-88DB-51EB699D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081" y="4409785"/>
            <a:ext cx="803275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CFAF164E-8909-4952-B3E7-681C2EE34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505" y="-1464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6981344">
            <a:extLst>
              <a:ext uri="{FF2B5EF4-FFF2-40B4-BE49-F238E27FC236}">
                <a16:creationId xmlns:a16="http://schemas.microsoft.com/office/drawing/2014/main" id="{83B6BEE5-86C8-46A8-AA1F-E1F038F32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72" y="3497694"/>
            <a:ext cx="85725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30">
            <a:extLst>
              <a:ext uri="{FF2B5EF4-FFF2-40B4-BE49-F238E27FC236}">
                <a16:creationId xmlns:a16="http://schemas.microsoft.com/office/drawing/2014/main" id="{81D21A57-280F-4632-B01E-719C335FB17D}"/>
              </a:ext>
            </a:extLst>
          </p:cNvPr>
          <p:cNvSpPr/>
          <p:nvPr/>
        </p:nvSpPr>
        <p:spPr>
          <a:xfrm>
            <a:off x="6643254" y="2204157"/>
            <a:ext cx="2893564" cy="457200"/>
          </a:xfrm>
          <a:prstGeom prst="roundRect">
            <a:avLst/>
          </a:prstGeom>
          <a:solidFill>
            <a:srgbClr val="008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 </a:t>
            </a:r>
            <a:endParaRPr lang="en-US" altLang="ko-KR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_x596980840">
            <a:extLst>
              <a:ext uri="{FF2B5EF4-FFF2-40B4-BE49-F238E27FC236}">
                <a16:creationId xmlns:a16="http://schemas.microsoft.com/office/drawing/2014/main" id="{2333DC09-D3D0-4A9F-BCB9-56B93877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562" y="2404237"/>
            <a:ext cx="803275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4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2P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827998" y="903530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475D0-D755-420E-8192-0F57C6BC7B27}"/>
              </a:ext>
            </a:extLst>
          </p:cNvPr>
          <p:cNvSpPr txBox="1"/>
          <p:nvPr/>
        </p:nvSpPr>
        <p:spPr>
          <a:xfrm>
            <a:off x="4382666" y="2527761"/>
            <a:ext cx="216125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오프라인 매장소비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60E5E-AD5C-423F-9FA1-4269544CDDB9}"/>
              </a:ext>
            </a:extLst>
          </p:cNvPr>
          <p:cNvSpPr txBox="1"/>
          <p:nvPr/>
        </p:nvSpPr>
        <p:spPr>
          <a:xfrm>
            <a:off x="1045163" y="2304786"/>
            <a:ext cx="150739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심리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시선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3C825-D8E1-494D-9846-E8622E45F850}"/>
              </a:ext>
            </a:extLst>
          </p:cNvPr>
          <p:cNvSpPr txBox="1"/>
          <p:nvPr/>
        </p:nvSpPr>
        <p:spPr>
          <a:xfrm>
            <a:off x="8226534" y="2527760"/>
            <a:ext cx="216125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 수수료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52E37-BD89-4C1A-B31F-5D00BF91B9C7}"/>
              </a:ext>
            </a:extLst>
          </p:cNvPr>
          <p:cNvSpPr txBox="1"/>
          <p:nvPr/>
        </p:nvSpPr>
        <p:spPr>
          <a:xfrm>
            <a:off x="2429272" y="2017456"/>
            <a:ext cx="1218878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F86799-A35E-4C0A-8787-68B796CB3303}"/>
              </a:ext>
            </a:extLst>
          </p:cNvPr>
          <p:cNvSpPr txBox="1"/>
          <p:nvPr/>
        </p:nvSpPr>
        <p:spPr>
          <a:xfrm>
            <a:off x="6331337" y="2041076"/>
            <a:ext cx="1218878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5647BB-5A18-4B70-927E-DEF59381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72" y="2374757"/>
            <a:ext cx="850326" cy="9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EFD323-51BD-4185-8A3C-3DAAE7FF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85" y="2432843"/>
            <a:ext cx="850326" cy="9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2E24A8-6A00-48E6-872A-A3F54E1F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483" y="2470433"/>
            <a:ext cx="850326" cy="9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1A992-0417-4489-BDB1-7F46991C3124}"/>
              </a:ext>
            </a:extLst>
          </p:cNvPr>
          <p:cNvSpPr txBox="1"/>
          <p:nvPr/>
        </p:nvSpPr>
        <p:spPr>
          <a:xfrm>
            <a:off x="9398483" y="2078865"/>
            <a:ext cx="1218878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</a:p>
        </p:txBody>
      </p:sp>
      <p:pic>
        <p:nvPicPr>
          <p:cNvPr id="26" name="그래픽 25" descr="위쪽 화살표">
            <a:extLst>
              <a:ext uri="{FF2B5EF4-FFF2-40B4-BE49-F238E27FC236}">
                <a16:creationId xmlns:a16="http://schemas.microsoft.com/office/drawing/2014/main" id="{7C8DD1F9-331C-4C53-87B6-C25725A75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32907" y="2378075"/>
            <a:ext cx="850326" cy="850326"/>
          </a:xfrm>
          <a:prstGeom prst="rect">
            <a:avLst/>
          </a:prstGeom>
        </p:spPr>
      </p:pic>
      <p:pic>
        <p:nvPicPr>
          <p:cNvPr id="27" name="그래픽 26" descr="위쪽 화살표">
            <a:extLst>
              <a:ext uri="{FF2B5EF4-FFF2-40B4-BE49-F238E27FC236}">
                <a16:creationId xmlns:a16="http://schemas.microsoft.com/office/drawing/2014/main" id="{1AE1C360-DBE2-4409-874F-BD0AF14E6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193721" y="2408219"/>
            <a:ext cx="850326" cy="8503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2BA3F8-84B0-4813-B3CC-A735EF5E2CF3}"/>
              </a:ext>
            </a:extLst>
          </p:cNvPr>
          <p:cNvSpPr txBox="1"/>
          <p:nvPr/>
        </p:nvSpPr>
        <p:spPr>
          <a:xfrm>
            <a:off x="3995141" y="5022127"/>
            <a:ext cx="6397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sz="20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분기 기준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ko-KR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신용카드 수수료 수익 전년 동기보다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40.7% </a:t>
            </a:r>
            <a:r>
              <a:rPr lang="ko-KR" altLang="ko-KR" sz="2000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감소</a:t>
            </a:r>
            <a:r>
              <a:rPr lang="en-US" altLang="ko-KR" sz="2000" dirty="0">
                <a:solidFill>
                  <a:srgbClr val="FF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(510</a:t>
            </a:r>
            <a:r>
              <a:rPr lang="ko-KR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억원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76254C7-3EC2-4345-BB50-7A4A51FF33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54" y="3987302"/>
            <a:ext cx="2452053" cy="1385410"/>
          </a:xfrm>
          <a:prstGeom prst="rect">
            <a:avLst/>
          </a:prstGeom>
        </p:spPr>
      </p:pic>
      <p:pic>
        <p:nvPicPr>
          <p:cNvPr id="40" name="그림 39" descr="실내, 앉아있는, 보는, 전면이(가) 표시된 사진&#10;&#10;자동 생성된 설명">
            <a:extLst>
              <a:ext uri="{FF2B5EF4-FFF2-40B4-BE49-F238E27FC236}">
                <a16:creationId xmlns:a16="http://schemas.microsoft.com/office/drawing/2014/main" id="{3BC163B6-7A16-400A-8BBD-6A79417A26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6" r="72653" b="4838"/>
          <a:stretch/>
        </p:blipFill>
        <p:spPr>
          <a:xfrm>
            <a:off x="2055051" y="4586798"/>
            <a:ext cx="1798814" cy="22084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805662-ABF4-41A2-A008-D41F2E8FAF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52" b="16025"/>
          <a:stretch/>
        </p:blipFill>
        <p:spPr>
          <a:xfrm>
            <a:off x="1705998" y="4357034"/>
            <a:ext cx="448545" cy="6189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DBA370-4084-4AF6-9075-DB29EE74862B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 코로나 시대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 err="1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소비가 증가하다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15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식물, 나무, 손바닥이(가) 표시된 사진&#10;&#10;자동 생성된 설명">
            <a:extLst>
              <a:ext uri="{FF2B5EF4-FFF2-40B4-BE49-F238E27FC236}">
                <a16:creationId xmlns:a16="http://schemas.microsoft.com/office/drawing/2014/main" id="{B6E49C45-95CF-4346-9981-93C829F4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29" y="2640159"/>
            <a:ext cx="2825578" cy="2111421"/>
          </a:xfrm>
          <a:prstGeom prst="rect">
            <a:avLst/>
          </a:prstGeom>
        </p:spPr>
      </p:pic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3P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0805662-ABF4-41A2-A008-D41F2E8FA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52" b="16025"/>
          <a:stretch/>
        </p:blipFill>
        <p:spPr>
          <a:xfrm>
            <a:off x="1551335" y="2013051"/>
            <a:ext cx="474667" cy="65497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76254C7-3EC2-4345-BB50-7A4A51FF3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28" y="1473797"/>
            <a:ext cx="3302380" cy="1865845"/>
          </a:xfrm>
          <a:prstGeom prst="rect">
            <a:avLst/>
          </a:prstGeom>
        </p:spPr>
      </p:pic>
      <p:pic>
        <p:nvPicPr>
          <p:cNvPr id="10" name="그림 9" descr="실내, 앉아있는, 보는, 전면이(가) 표시된 사진&#10;&#10;자동 생성된 설명">
            <a:extLst>
              <a:ext uri="{FF2B5EF4-FFF2-40B4-BE49-F238E27FC236}">
                <a16:creationId xmlns:a16="http://schemas.microsoft.com/office/drawing/2014/main" id="{9CE89CE2-CA35-48DC-A509-C16C26A81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6" r="72653" b="4838"/>
          <a:stretch/>
        </p:blipFill>
        <p:spPr>
          <a:xfrm>
            <a:off x="1835874" y="2723749"/>
            <a:ext cx="1798814" cy="22084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57FA5D-1039-45DE-AF30-7B88911CEE21}"/>
              </a:ext>
            </a:extLst>
          </p:cNvPr>
          <p:cNvSpPr txBox="1"/>
          <p:nvPr/>
        </p:nvSpPr>
        <p:spPr>
          <a:xfrm>
            <a:off x="6586451" y="2009993"/>
            <a:ext cx="2523859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상반기 당기순이익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9AAF1-1609-4FFD-90BF-50C506F835B2}"/>
              </a:ext>
            </a:extLst>
          </p:cNvPr>
          <p:cNvSpPr txBox="1"/>
          <p:nvPr/>
        </p:nvSpPr>
        <p:spPr>
          <a:xfrm>
            <a:off x="5571732" y="4612899"/>
            <a:ext cx="1798814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상반기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4243CC-897F-453C-9DBC-256981F946D7}"/>
              </a:ext>
            </a:extLst>
          </p:cNvPr>
          <p:cNvSpPr txBox="1"/>
          <p:nvPr/>
        </p:nvSpPr>
        <p:spPr>
          <a:xfrm>
            <a:off x="8593874" y="4497483"/>
            <a:ext cx="2431100" cy="146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상반기</a:t>
            </a: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B22C94-A5AA-4BA8-BBBF-812617898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830">
            <a:off x="5734599" y="3183142"/>
            <a:ext cx="1264713" cy="11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CCD48B7-4C9A-40E8-94AF-C0C05F71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830">
            <a:off x="8453028" y="2840802"/>
            <a:ext cx="2255358" cy="199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ABD45-6D0D-4BAB-9BFE-406E284B5FCA}"/>
              </a:ext>
            </a:extLst>
          </p:cNvPr>
          <p:cNvSpPr txBox="1"/>
          <p:nvPr/>
        </p:nvSpPr>
        <p:spPr>
          <a:xfrm>
            <a:off x="5776430" y="2715041"/>
            <a:ext cx="1798814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2713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</a:t>
            </a:r>
            <a:endParaRPr lang="en-US" altLang="ko-KR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6820A-A4E9-4FD6-B4ED-17CABF92BC04}"/>
              </a:ext>
            </a:extLst>
          </p:cNvPr>
          <p:cNvSpPr txBox="1"/>
          <p:nvPr/>
        </p:nvSpPr>
        <p:spPr>
          <a:xfrm>
            <a:off x="8897902" y="2574474"/>
            <a:ext cx="1798814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3025</a:t>
            </a:r>
            <a:r>
              <a:rPr lang="ko-KR" altLang="en-US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</a:t>
            </a:r>
            <a:endParaRPr lang="en-US" altLang="ko-KR" dirty="0">
              <a:solidFill>
                <a:srgbClr val="00487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래픽 16" descr="왼쪽 캐럿">
            <a:extLst>
              <a:ext uri="{FF2B5EF4-FFF2-40B4-BE49-F238E27FC236}">
                <a16:creationId xmlns:a16="http://schemas.microsoft.com/office/drawing/2014/main" id="{E1C363AE-D9F4-4F57-8C2D-859E01145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4448" y="2647169"/>
            <a:ext cx="2076372" cy="20763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3F525C-ECB3-4AE9-B50A-C8B3649280FD}"/>
              </a:ext>
            </a:extLst>
          </p:cNvPr>
          <p:cNvSpPr txBox="1"/>
          <p:nvPr/>
        </p:nvSpPr>
        <p:spPr>
          <a:xfrm>
            <a:off x="2657086" y="5785086"/>
            <a:ext cx="698269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-VAN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사업자에게 주는 수수료가 감소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en-US" altLang="ko-KR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</a:t>
            </a:r>
            <a:r>
              <a:rPr lang="ko-KR" altLang="en-US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수수료  온라인 </a:t>
            </a:r>
            <a:r>
              <a:rPr lang="en-US" altLang="ko-KR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오프라인</a:t>
            </a:r>
            <a:r>
              <a:rPr lang="en-US" altLang="ko-KR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현금서비스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인한 수익 증가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C54B5-64B7-4634-985A-A7FFDE2D836A}"/>
              </a:ext>
            </a:extLst>
          </p:cNvPr>
          <p:cNvSpPr txBox="1"/>
          <p:nvPr/>
        </p:nvSpPr>
        <p:spPr>
          <a:xfrm>
            <a:off x="1836175" y="5738919"/>
            <a:ext cx="721375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48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Why?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46F09C-65D0-4769-918A-2CDF3C7357FE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 코로나 시대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 err="1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소비가 증가하다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16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en-US" altLang="ko-KR" sz="36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712" y="125659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가구원수만이 아닌 가구원수와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나이를 고려한 세분화를 통한 인사이트 도출하기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D7610-3D3F-411A-85DD-871BADCB9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3" t="13614" r="36501" b="29037"/>
          <a:stretch/>
        </p:blipFill>
        <p:spPr>
          <a:xfrm>
            <a:off x="596422" y="2508442"/>
            <a:ext cx="4126415" cy="3156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DAFCB6-5AF0-40A4-BA85-5409964E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t="14008" r="37537" b="18321"/>
          <a:stretch/>
        </p:blipFill>
        <p:spPr>
          <a:xfrm>
            <a:off x="4850993" y="2522204"/>
            <a:ext cx="3422393" cy="3129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635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B1AE16-74D6-499B-AC63-705E8FD61F24}"/>
              </a:ext>
            </a:extLst>
          </p:cNvPr>
          <p:cNvSpPr txBox="1"/>
          <p:nvPr/>
        </p:nvSpPr>
        <p:spPr>
          <a:xfrm>
            <a:off x="8476153" y="3023932"/>
            <a:ext cx="4188812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0070C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</a:t>
            </a:r>
            <a:r>
              <a:rPr lang="en-US" altLang="ko-KR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중심 온라인으로 스위칭</a:t>
            </a:r>
            <a:b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1" i="0" dirty="0">
                <a:solidFill>
                  <a:srgbClr val="0070C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</a:t>
            </a:r>
            <a:r>
              <a:rPr lang="en-US" altLang="ko-KR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 주변서 소비하는 홈라이프</a:t>
            </a:r>
            <a:b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1" i="0" dirty="0">
                <a:solidFill>
                  <a:srgbClr val="0070C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</a:t>
            </a:r>
            <a:r>
              <a:rPr lang="en-US" altLang="ko-KR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 위생 힐링 소비 급성장</a:t>
            </a:r>
            <a:b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1" i="0" dirty="0">
                <a:solidFill>
                  <a:srgbClr val="0070C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</a:t>
            </a:r>
            <a:r>
              <a:rPr lang="en-US" altLang="ko-KR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소비기간 구매 등 패턴 변화</a:t>
            </a:r>
            <a:b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1" i="0" dirty="0">
                <a:solidFill>
                  <a:srgbClr val="0070C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 </a:t>
            </a:r>
            <a:r>
              <a:rPr lang="en-US" altLang="ko-KR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b="1" i="0" dirty="0">
                <a:solidFill>
                  <a:srgbClr val="1B1B1B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시니어 중심 디지털 소비 확대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2461A0-8AFE-4313-B0C6-27BD9828890E}"/>
              </a:ext>
            </a:extLst>
          </p:cNvPr>
          <p:cNvSpPr/>
          <p:nvPr/>
        </p:nvSpPr>
        <p:spPr>
          <a:xfrm>
            <a:off x="8733645" y="2581588"/>
            <a:ext cx="4472954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 err="1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언택트시대</a:t>
            </a:r>
            <a:r>
              <a:rPr lang="ko-KR" altLang="en-US" sz="2100" b="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100" b="1" dirty="0" err="1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소비트렌드</a:t>
            </a:r>
            <a:r>
              <a:rPr lang="ko-KR" altLang="en-US" sz="2100" b="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100" b="1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2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5P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EDA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나이를 고려한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세분화의 필요성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E0281-7B24-4957-96EC-A57C84469CF7}"/>
              </a:ext>
            </a:extLst>
          </p:cNvPr>
          <p:cNvSpPr txBox="1"/>
          <p:nvPr/>
        </p:nvSpPr>
        <p:spPr>
          <a:xfrm>
            <a:off x="388392" y="5210163"/>
            <a:ext cx="4833641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지출액에서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</a:t>
            </a:r>
            <a:r>
              <a:rPr lang="en-US" altLang="ko-KR" dirty="0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05A9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대이상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지출액 다름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FEC73D-F628-47A9-92CF-A1B35857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5" t="23671" r="40963" b="21395"/>
          <a:stretch/>
        </p:blipFill>
        <p:spPr>
          <a:xfrm>
            <a:off x="3660361" y="2345155"/>
            <a:ext cx="1973447" cy="29626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0140F8-B711-4957-883C-9B078DBB1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4" t="34518" r="50000" b="23321"/>
          <a:stretch/>
        </p:blipFill>
        <p:spPr>
          <a:xfrm>
            <a:off x="823019" y="2190409"/>
            <a:ext cx="1093086" cy="29626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749053-8F86-46E0-8CF7-47CCA41DA314}"/>
              </a:ext>
            </a:extLst>
          </p:cNvPr>
          <p:cNvSpPr txBox="1"/>
          <p:nvPr/>
        </p:nvSpPr>
        <p:spPr>
          <a:xfrm rot="5400000">
            <a:off x="2749910" y="3520388"/>
            <a:ext cx="13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 구 원 수</a:t>
            </a:r>
          </a:p>
        </p:txBody>
      </p: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9AC75688-6CD7-4056-9547-DB54B222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7262" y="3326894"/>
            <a:ext cx="959310" cy="6077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CBBAAE-7AC5-453D-AEB6-3BF10A865400}"/>
              </a:ext>
            </a:extLst>
          </p:cNvPr>
          <p:cNvSpPr/>
          <p:nvPr/>
        </p:nvSpPr>
        <p:spPr>
          <a:xfrm>
            <a:off x="2117262" y="2988332"/>
            <a:ext cx="1108012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세분화</a:t>
            </a: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11199-F71E-4023-A709-7DB044F84812}"/>
              </a:ext>
            </a:extLst>
          </p:cNvPr>
          <p:cNvSpPr txBox="1"/>
          <p:nvPr/>
        </p:nvSpPr>
        <p:spPr>
          <a:xfrm rot="5400000">
            <a:off x="-78151" y="3578449"/>
            <a:ext cx="13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 구 원 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54C53E-CE40-4CBC-8BB0-F84E960D949E}"/>
              </a:ext>
            </a:extLst>
          </p:cNvPr>
          <p:cNvSpPr txBox="1"/>
          <p:nvPr/>
        </p:nvSpPr>
        <p:spPr>
          <a:xfrm>
            <a:off x="9443602" y="1802410"/>
            <a:ext cx="13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</a:t>
            </a:r>
          </a:p>
        </p:txBody>
      </p:sp>
      <p:pic>
        <p:nvPicPr>
          <p:cNvPr id="43" name="그래픽 42" descr="오른쪽 화살표">
            <a:extLst>
              <a:ext uri="{FF2B5EF4-FFF2-40B4-BE49-F238E27FC236}">
                <a16:creationId xmlns:a16="http://schemas.microsoft.com/office/drawing/2014/main" id="{31E41271-B179-4A7A-A469-1C07A3C7C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5259" y="3390533"/>
            <a:ext cx="959310" cy="60777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F7742C-0FEA-4CBB-AB55-2C8B6FF69495}"/>
              </a:ext>
            </a:extLst>
          </p:cNvPr>
          <p:cNvSpPr/>
          <p:nvPr/>
        </p:nvSpPr>
        <p:spPr>
          <a:xfrm>
            <a:off x="7915259" y="3026168"/>
            <a:ext cx="1108012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세분화</a:t>
            </a: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73D820-38E3-4A45-BF26-8CFA0C8E9CFF}"/>
              </a:ext>
            </a:extLst>
          </p:cNvPr>
          <p:cNvSpPr txBox="1"/>
          <p:nvPr/>
        </p:nvSpPr>
        <p:spPr>
          <a:xfrm>
            <a:off x="4095730" y="1945490"/>
            <a:ext cx="13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410246-75CE-44B1-B615-96E06E189F8E}"/>
              </a:ext>
            </a:extLst>
          </p:cNvPr>
          <p:cNvSpPr txBox="1"/>
          <p:nvPr/>
        </p:nvSpPr>
        <p:spPr>
          <a:xfrm rot="5400000">
            <a:off x="10661210" y="3446114"/>
            <a:ext cx="13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 구 원 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6EECA6-B6F3-4F2E-9EB8-9AD18CED38A5}"/>
              </a:ext>
            </a:extLst>
          </p:cNvPr>
          <p:cNvSpPr txBox="1"/>
          <p:nvPr/>
        </p:nvSpPr>
        <p:spPr>
          <a:xfrm>
            <a:off x="1512656" y="6187180"/>
            <a:ext cx="9166688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가구원수가 같다고 하더라도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나이에 따라 전혀 다른 소비 패턴을 보일 수 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EA5FEB-C850-4A39-8F67-2353635A65CE}"/>
              </a:ext>
            </a:extLst>
          </p:cNvPr>
          <p:cNvSpPr txBox="1"/>
          <p:nvPr/>
        </p:nvSpPr>
        <p:spPr>
          <a:xfrm>
            <a:off x="6450309" y="5256980"/>
            <a:ext cx="4833641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지출액에서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연령대에따라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소비패턴 상당히 다름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FBDE81A-AC95-4994-B092-B7A61D5BF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33" t="38424" r="52925" b="21772"/>
          <a:stretch/>
        </p:blipFill>
        <p:spPr>
          <a:xfrm>
            <a:off x="9113996" y="2368821"/>
            <a:ext cx="1799639" cy="272976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81A566F-7B44-4A29-B2CA-9F41D75824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00" t="31009" r="60518" b="23124"/>
          <a:stretch/>
        </p:blipFill>
        <p:spPr>
          <a:xfrm>
            <a:off x="6650283" y="2239812"/>
            <a:ext cx="1109784" cy="31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6P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EDA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4552" y="1271312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모델링에 필요한 주요 변수 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14C07-96CD-4057-A8C8-D482691B5596}"/>
              </a:ext>
            </a:extLst>
          </p:cNvPr>
          <p:cNvSpPr txBox="1"/>
          <p:nvPr/>
        </p:nvSpPr>
        <p:spPr>
          <a:xfrm>
            <a:off x="7455060" y="4946020"/>
            <a:ext cx="812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9ED5B34-1C87-431E-AE0F-8A8DCE683C66}"/>
              </a:ext>
            </a:extLst>
          </p:cNvPr>
          <p:cNvCxnSpPr>
            <a:cxnSpLocks/>
          </p:cNvCxnSpPr>
          <p:nvPr/>
        </p:nvCxnSpPr>
        <p:spPr>
          <a:xfrm>
            <a:off x="5965859" y="1389529"/>
            <a:ext cx="8637" cy="5286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5B78B3-60D4-4C7F-8847-BA76D87D8DD9}"/>
              </a:ext>
            </a:extLst>
          </p:cNvPr>
          <p:cNvSpPr txBox="1"/>
          <p:nvPr/>
        </p:nvSpPr>
        <p:spPr>
          <a:xfrm>
            <a:off x="1348246" y="5744618"/>
            <a:ext cx="3683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가구와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3,4,5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인가구의 차이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4C2B9A9-D08B-4524-87AF-B57CFE857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7" t="51407" r="22327" b="6629"/>
          <a:stretch/>
        </p:blipFill>
        <p:spPr>
          <a:xfrm>
            <a:off x="6037202" y="2843370"/>
            <a:ext cx="2912456" cy="1834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392ED5-E787-45C7-8C2F-A4A32641291C}"/>
              </a:ext>
            </a:extLst>
          </p:cNvPr>
          <p:cNvSpPr txBox="1"/>
          <p:nvPr/>
        </p:nvSpPr>
        <p:spPr>
          <a:xfrm>
            <a:off x="2294175" y="4946020"/>
            <a:ext cx="1378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유아복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D8D5D-2574-4B91-90F7-D18A108479FF}"/>
              </a:ext>
            </a:extLst>
          </p:cNvPr>
          <p:cNvSpPr txBox="1"/>
          <p:nvPr/>
        </p:nvSpPr>
        <p:spPr>
          <a:xfrm>
            <a:off x="10243411" y="4946020"/>
            <a:ext cx="580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E6CFD-5677-40BE-BCD8-A9B39DA0C6EA}"/>
              </a:ext>
            </a:extLst>
          </p:cNvPr>
          <p:cNvSpPr txBox="1"/>
          <p:nvPr/>
        </p:nvSpPr>
        <p:spPr>
          <a:xfrm>
            <a:off x="9174633" y="5724298"/>
            <a:ext cx="3364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3,4,5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선형성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11CE54-79A9-4D11-AB0B-08E99E12D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4" t="39962" r="24238" b="16581"/>
          <a:stretch/>
        </p:blipFill>
        <p:spPr>
          <a:xfrm>
            <a:off x="1557154" y="2738224"/>
            <a:ext cx="2884505" cy="1925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12CB06-7AC0-439F-82BD-2756254BE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8" t="34815" r="16601" b="10963"/>
          <a:stretch/>
        </p:blipFill>
        <p:spPr>
          <a:xfrm>
            <a:off x="9174633" y="2843370"/>
            <a:ext cx="2726010" cy="183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3B3094-0EF6-4E30-BE8B-8981CCDA5A3F}"/>
              </a:ext>
            </a:extLst>
          </p:cNvPr>
          <p:cNvSpPr txBox="1"/>
          <p:nvPr/>
        </p:nvSpPr>
        <p:spPr>
          <a:xfrm>
            <a:off x="6632208" y="5766612"/>
            <a:ext cx="3364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차이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02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7P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Model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위한 주요 변수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모서리가 둥근 직사각형 30">
            <a:extLst>
              <a:ext uri="{FF2B5EF4-FFF2-40B4-BE49-F238E27FC236}">
                <a16:creationId xmlns:a16="http://schemas.microsoft.com/office/drawing/2014/main" id="{3021EB5E-881C-47C7-A83C-EE307A3FCC25}"/>
              </a:ext>
            </a:extLst>
          </p:cNvPr>
          <p:cNvSpPr/>
          <p:nvPr/>
        </p:nvSpPr>
        <p:spPr>
          <a:xfrm>
            <a:off x="4637188" y="1737286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3,4,5</a:t>
            </a:r>
          </a:p>
        </p:txBody>
      </p:sp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51659591-B1ED-49FB-802B-FC7D55298899}"/>
              </a:ext>
            </a:extLst>
          </p:cNvPr>
          <p:cNvSpPr/>
          <p:nvPr/>
        </p:nvSpPr>
        <p:spPr>
          <a:xfrm>
            <a:off x="3015675" y="485170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6CD326A5-CDEB-4A22-8F28-ABCC3985BBB2}"/>
              </a:ext>
            </a:extLst>
          </p:cNvPr>
          <p:cNvSpPr/>
          <p:nvPr/>
        </p:nvSpPr>
        <p:spPr>
          <a:xfrm>
            <a:off x="874634" y="485170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모서리가 둥근 직사각형 30">
            <a:extLst>
              <a:ext uri="{FF2B5EF4-FFF2-40B4-BE49-F238E27FC236}">
                <a16:creationId xmlns:a16="http://schemas.microsoft.com/office/drawing/2014/main" id="{BE2CA943-C836-4C1D-B5E1-5A513841CAE9}"/>
              </a:ext>
            </a:extLst>
          </p:cNvPr>
          <p:cNvSpPr/>
          <p:nvPr/>
        </p:nvSpPr>
        <p:spPr>
          <a:xfrm>
            <a:off x="5901890" y="483657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모서리가 둥근 직사각형 30">
            <a:extLst>
              <a:ext uri="{FF2B5EF4-FFF2-40B4-BE49-F238E27FC236}">
                <a16:creationId xmlns:a16="http://schemas.microsoft.com/office/drawing/2014/main" id="{A7E6799D-432B-468C-BED9-D39E65AFE336}"/>
              </a:ext>
            </a:extLst>
          </p:cNvPr>
          <p:cNvSpPr/>
          <p:nvPr/>
        </p:nvSpPr>
        <p:spPr>
          <a:xfrm>
            <a:off x="10010489" y="4822142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모서리가 둥근 직사각형 30">
            <a:extLst>
              <a:ext uri="{FF2B5EF4-FFF2-40B4-BE49-F238E27FC236}">
                <a16:creationId xmlns:a16="http://schemas.microsoft.com/office/drawing/2014/main" id="{B0471A4D-CC35-4F69-9C98-B26195292FEE}"/>
              </a:ext>
            </a:extLst>
          </p:cNvPr>
          <p:cNvSpPr/>
          <p:nvPr/>
        </p:nvSpPr>
        <p:spPr>
          <a:xfrm>
            <a:off x="7948576" y="483657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7924DC-F7A4-4B95-B61E-D4A82172D904}"/>
              </a:ext>
            </a:extLst>
          </p:cNvPr>
          <p:cNvCxnSpPr>
            <a:cxnSpLocks/>
          </p:cNvCxnSpPr>
          <p:nvPr/>
        </p:nvCxnSpPr>
        <p:spPr>
          <a:xfrm flipH="1">
            <a:off x="3092778" y="2238127"/>
            <a:ext cx="1574800" cy="1295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D0FAFF-3DD9-4E2C-8F7C-3FE974210BA6}"/>
              </a:ext>
            </a:extLst>
          </p:cNvPr>
          <p:cNvCxnSpPr>
            <a:cxnSpLocks/>
          </p:cNvCxnSpPr>
          <p:nvPr/>
        </p:nvCxnSpPr>
        <p:spPr>
          <a:xfrm>
            <a:off x="6543916" y="2267347"/>
            <a:ext cx="1857604" cy="12812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4CAC5D-B6AD-41BB-B108-233390687831}"/>
              </a:ext>
            </a:extLst>
          </p:cNvPr>
          <p:cNvSpPr txBox="1"/>
          <p:nvPr/>
        </p:nvSpPr>
        <p:spPr>
          <a:xfrm>
            <a:off x="2015084" y="2598277"/>
            <a:ext cx="1683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지출 비중 높음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6DACC6-6ABA-4C09-9F5F-E224B6010B93}"/>
              </a:ext>
            </a:extLst>
          </p:cNvPr>
          <p:cNvSpPr txBox="1"/>
          <p:nvPr/>
        </p:nvSpPr>
        <p:spPr>
          <a:xfrm>
            <a:off x="7184366" y="2409865"/>
            <a:ext cx="2071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아동복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비중 높음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DEA95-C73F-4773-9E4D-BE0D84920CFE}"/>
              </a:ext>
            </a:extLst>
          </p:cNvPr>
          <p:cNvSpPr txBox="1"/>
          <p:nvPr/>
        </p:nvSpPr>
        <p:spPr>
          <a:xfrm>
            <a:off x="1347785" y="6031902"/>
            <a:ext cx="2631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지출 비중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가구 압도적으로 높음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id="{B3A752E2-6F5D-4AB8-9CF6-B652C6D0FB8E}"/>
              </a:ext>
            </a:extLst>
          </p:cNvPr>
          <p:cNvSpPr/>
          <p:nvPr/>
        </p:nvSpPr>
        <p:spPr>
          <a:xfrm rot="5400000">
            <a:off x="8695469" y="4188549"/>
            <a:ext cx="584775" cy="3101931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6680E1E1-3FB5-4971-8E1A-DDCA299A0B56}"/>
              </a:ext>
            </a:extLst>
          </p:cNvPr>
          <p:cNvSpPr/>
          <p:nvPr/>
        </p:nvSpPr>
        <p:spPr>
          <a:xfrm rot="5400000">
            <a:off x="2249555" y="4838971"/>
            <a:ext cx="492905" cy="1708776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1D9E1B-24C5-45E6-89ED-CD2EE35B7311}"/>
              </a:ext>
            </a:extLst>
          </p:cNvPr>
          <p:cNvSpPr txBox="1"/>
          <p:nvPr/>
        </p:nvSpPr>
        <p:spPr>
          <a:xfrm>
            <a:off x="7712686" y="6086214"/>
            <a:ext cx="2631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아동복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지출액 선형관계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모서리가 둥근 직사각형 30">
            <a:extLst>
              <a:ext uri="{FF2B5EF4-FFF2-40B4-BE49-F238E27FC236}">
                <a16:creationId xmlns:a16="http://schemas.microsoft.com/office/drawing/2014/main" id="{9A934E8C-08C5-4422-A043-DDED99F8DFF9}"/>
              </a:ext>
            </a:extLst>
          </p:cNvPr>
          <p:cNvSpPr/>
          <p:nvPr/>
        </p:nvSpPr>
        <p:spPr>
          <a:xfrm>
            <a:off x="7695822" y="3637288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vs 4 vs 5</a:t>
            </a:r>
          </a:p>
        </p:txBody>
      </p:sp>
      <p:sp>
        <p:nvSpPr>
          <p:cNvPr id="12" name="모서리가 둥근 직사각형 30">
            <a:extLst>
              <a:ext uri="{FF2B5EF4-FFF2-40B4-BE49-F238E27FC236}">
                <a16:creationId xmlns:a16="http://schemas.microsoft.com/office/drawing/2014/main" id="{FB9262DA-83F4-4F62-BA0B-520CFC2DB243}"/>
              </a:ext>
            </a:extLst>
          </p:cNvPr>
          <p:cNvSpPr/>
          <p:nvPr/>
        </p:nvSpPr>
        <p:spPr>
          <a:xfrm>
            <a:off x="2072471" y="3578120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vs 2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47A42-7042-49B8-9434-74668E036C01}"/>
              </a:ext>
            </a:extLst>
          </p:cNvPr>
          <p:cNvCxnSpPr>
            <a:cxnSpLocks/>
          </p:cNvCxnSpPr>
          <p:nvPr/>
        </p:nvCxnSpPr>
        <p:spPr>
          <a:xfrm flipH="1">
            <a:off x="2072471" y="4156880"/>
            <a:ext cx="465792" cy="5925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DB02C6-9964-4977-96B9-3DE86F854E48}"/>
              </a:ext>
            </a:extLst>
          </p:cNvPr>
          <p:cNvCxnSpPr>
            <a:cxnSpLocks/>
          </p:cNvCxnSpPr>
          <p:nvPr/>
        </p:nvCxnSpPr>
        <p:spPr>
          <a:xfrm flipH="1">
            <a:off x="7342826" y="4177930"/>
            <a:ext cx="465792" cy="5925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4CDEEC-7E1C-4857-8561-0EDC238164AF}"/>
              </a:ext>
            </a:extLst>
          </p:cNvPr>
          <p:cNvCxnSpPr>
            <a:cxnSpLocks/>
          </p:cNvCxnSpPr>
          <p:nvPr/>
        </p:nvCxnSpPr>
        <p:spPr>
          <a:xfrm>
            <a:off x="3636153" y="4125840"/>
            <a:ext cx="488050" cy="5986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07612E-3659-4FC1-89E4-48339AB386C9}"/>
              </a:ext>
            </a:extLst>
          </p:cNvPr>
          <p:cNvCxnSpPr>
            <a:cxnSpLocks/>
          </p:cNvCxnSpPr>
          <p:nvPr/>
        </p:nvCxnSpPr>
        <p:spPr>
          <a:xfrm>
            <a:off x="9628733" y="4177930"/>
            <a:ext cx="488050" cy="5986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40DD5C-5E30-4A34-9DCD-A7FCF503A1D5}"/>
              </a:ext>
            </a:extLst>
          </p:cNvPr>
          <p:cNvCxnSpPr>
            <a:cxnSpLocks/>
          </p:cNvCxnSpPr>
          <p:nvPr/>
        </p:nvCxnSpPr>
        <p:spPr>
          <a:xfrm>
            <a:off x="8748636" y="4177930"/>
            <a:ext cx="0" cy="606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그래픽 39" descr="배지 1">
            <a:extLst>
              <a:ext uri="{FF2B5EF4-FFF2-40B4-BE49-F238E27FC236}">
                <a16:creationId xmlns:a16="http://schemas.microsoft.com/office/drawing/2014/main" id="{2C6F292E-DFD7-42B0-A660-7EA94130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1152" y="1680463"/>
            <a:ext cx="606378" cy="606378"/>
          </a:xfrm>
          <a:prstGeom prst="rect">
            <a:avLst/>
          </a:prstGeom>
        </p:spPr>
      </p:pic>
      <p:pic>
        <p:nvPicPr>
          <p:cNvPr id="45" name="그래픽 44" descr="배지">
            <a:extLst>
              <a:ext uri="{FF2B5EF4-FFF2-40B4-BE49-F238E27FC236}">
                <a16:creationId xmlns:a16="http://schemas.microsoft.com/office/drawing/2014/main" id="{24CAE718-5E3F-4B9C-B442-090DA0D92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6078" y="3548573"/>
            <a:ext cx="546393" cy="546393"/>
          </a:xfrm>
          <a:prstGeom prst="rect">
            <a:avLst/>
          </a:prstGeom>
        </p:spPr>
      </p:pic>
      <p:pic>
        <p:nvPicPr>
          <p:cNvPr id="47" name="그래픽 46" descr="배지 3">
            <a:extLst>
              <a:ext uri="{FF2B5EF4-FFF2-40B4-BE49-F238E27FC236}">
                <a16:creationId xmlns:a16="http://schemas.microsoft.com/office/drawing/2014/main" id="{E16540E6-4272-4863-ABA4-7436ED1CB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3106" y="3581516"/>
            <a:ext cx="599440" cy="5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8P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9587006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2574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Model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3500" b="1" kern="0" dirty="0">
              <a:solidFill>
                <a:srgbClr val="2574D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B2FD2-67DF-46F0-A1BA-BAB20F831E9C}"/>
              </a:ext>
            </a:extLst>
          </p:cNvPr>
          <p:cNvCxnSpPr>
            <a:cxnSpLocks/>
          </p:cNvCxnSpPr>
          <p:nvPr/>
        </p:nvCxnSpPr>
        <p:spPr>
          <a:xfrm flipV="1">
            <a:off x="1677627" y="933647"/>
            <a:ext cx="9732579" cy="24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7F1652E-D72F-40AD-86A8-DEEDC399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872" y="1271944"/>
            <a:ext cx="13960253" cy="59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3BE7C7-3B73-44CE-A012-DC2DFA1BBFD4}"/>
              </a:ext>
            </a:extLst>
          </p:cNvPr>
          <p:cNvSpPr/>
          <p:nvPr/>
        </p:nvSpPr>
        <p:spPr>
          <a:xfrm>
            <a:off x="257354" y="138342"/>
            <a:ext cx="84510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KISA</a:t>
            </a: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신한카드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데이터톤</a:t>
            </a:r>
            <a:endParaRPr lang="en-US" altLang="ko-KR" sz="15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571E22-3E35-466B-9089-C16AB0AB2DE0}"/>
              </a:ext>
            </a:extLst>
          </p:cNvPr>
          <p:cNvSpPr/>
          <p:nvPr/>
        </p:nvSpPr>
        <p:spPr>
          <a:xfrm>
            <a:off x="1827998" y="1025561"/>
            <a:ext cx="9830700" cy="53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위한 주요 변수</a:t>
            </a:r>
            <a:r>
              <a:rPr lang="en-US" altLang="ko-KR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2100" b="1" dirty="0">
                <a:solidFill>
                  <a:srgbClr val="0062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100" b="1" dirty="0">
              <a:solidFill>
                <a:srgbClr val="0062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모서리가 둥근 직사각형 30">
            <a:extLst>
              <a:ext uri="{FF2B5EF4-FFF2-40B4-BE49-F238E27FC236}">
                <a16:creationId xmlns:a16="http://schemas.microsoft.com/office/drawing/2014/main" id="{3021EB5E-881C-47C7-A83C-EE307A3FCC25}"/>
              </a:ext>
            </a:extLst>
          </p:cNvPr>
          <p:cNvSpPr/>
          <p:nvPr/>
        </p:nvSpPr>
        <p:spPr>
          <a:xfrm>
            <a:off x="4605832" y="190485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DATA</a:t>
            </a:r>
          </a:p>
        </p:txBody>
      </p:sp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51659591-B1ED-49FB-802B-FC7D55298899}"/>
              </a:ext>
            </a:extLst>
          </p:cNvPr>
          <p:cNvSpPr/>
          <p:nvPr/>
        </p:nvSpPr>
        <p:spPr>
          <a:xfrm>
            <a:off x="2663492" y="396733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모서리가 둥근 직사각형 30">
            <a:extLst>
              <a:ext uri="{FF2B5EF4-FFF2-40B4-BE49-F238E27FC236}">
                <a16:creationId xmlns:a16="http://schemas.microsoft.com/office/drawing/2014/main" id="{6CD326A5-CDEB-4A22-8F28-ABCC3985BBB2}"/>
              </a:ext>
            </a:extLst>
          </p:cNvPr>
          <p:cNvSpPr/>
          <p:nvPr/>
        </p:nvSpPr>
        <p:spPr>
          <a:xfrm>
            <a:off x="304800" y="396733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모서리가 둥근 직사각형 30">
            <a:extLst>
              <a:ext uri="{FF2B5EF4-FFF2-40B4-BE49-F238E27FC236}">
                <a16:creationId xmlns:a16="http://schemas.microsoft.com/office/drawing/2014/main" id="{BE2CA943-C836-4C1D-B5E1-5A513841CAE9}"/>
              </a:ext>
            </a:extLst>
          </p:cNvPr>
          <p:cNvSpPr/>
          <p:nvPr/>
        </p:nvSpPr>
        <p:spPr>
          <a:xfrm>
            <a:off x="5645504" y="3967335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모서리가 둥근 직사각형 30">
            <a:extLst>
              <a:ext uri="{FF2B5EF4-FFF2-40B4-BE49-F238E27FC236}">
                <a16:creationId xmlns:a16="http://schemas.microsoft.com/office/drawing/2014/main" id="{A7E6799D-432B-468C-BED9-D39E65AFE336}"/>
              </a:ext>
            </a:extLst>
          </p:cNvPr>
          <p:cNvSpPr/>
          <p:nvPr/>
        </p:nvSpPr>
        <p:spPr>
          <a:xfrm>
            <a:off x="10109408" y="3967334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모서리가 둥근 직사각형 30">
            <a:extLst>
              <a:ext uri="{FF2B5EF4-FFF2-40B4-BE49-F238E27FC236}">
                <a16:creationId xmlns:a16="http://schemas.microsoft.com/office/drawing/2014/main" id="{B0471A4D-CC35-4F69-9C98-B26195292FEE}"/>
              </a:ext>
            </a:extLst>
          </p:cNvPr>
          <p:cNvSpPr/>
          <p:nvPr/>
        </p:nvSpPr>
        <p:spPr>
          <a:xfrm>
            <a:off x="7877456" y="3967334"/>
            <a:ext cx="1906728" cy="492905"/>
          </a:xfrm>
          <a:prstGeom prst="roundRect">
            <a:avLst/>
          </a:prstGeom>
          <a:solidFill>
            <a:srgbClr val="007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</a:t>
            </a:r>
            <a:endParaRPr lang="en-US" altLang="ko-KR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7924DC-F7A4-4B95-B61E-D4A82172D904}"/>
              </a:ext>
            </a:extLst>
          </p:cNvPr>
          <p:cNvCxnSpPr>
            <a:cxnSpLocks/>
          </p:cNvCxnSpPr>
          <p:nvPr/>
        </p:nvCxnSpPr>
        <p:spPr>
          <a:xfrm flipH="1">
            <a:off x="2316480" y="2946601"/>
            <a:ext cx="2429240" cy="10970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D0FAFF-3DD9-4E2C-8F7C-3FE974210BA6}"/>
              </a:ext>
            </a:extLst>
          </p:cNvPr>
          <p:cNvCxnSpPr>
            <a:cxnSpLocks/>
          </p:cNvCxnSpPr>
          <p:nvPr/>
        </p:nvCxnSpPr>
        <p:spPr>
          <a:xfrm>
            <a:off x="6490447" y="2829628"/>
            <a:ext cx="2652957" cy="10788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C1D9E1B-24C5-45E6-89ED-CD2EE35B7311}"/>
              </a:ext>
            </a:extLst>
          </p:cNvPr>
          <p:cNvSpPr txBox="1"/>
          <p:nvPr/>
        </p:nvSpPr>
        <p:spPr>
          <a:xfrm>
            <a:off x="1506065" y="2877445"/>
            <a:ext cx="2631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BEFC6-FDBB-4D27-8D04-158BD7A1A7DB}"/>
              </a:ext>
            </a:extLst>
          </p:cNvPr>
          <p:cNvSpPr txBox="1"/>
          <p:nvPr/>
        </p:nvSpPr>
        <p:spPr>
          <a:xfrm>
            <a:off x="7027976" y="2841401"/>
            <a:ext cx="2631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분류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28DA-3617-4AF9-B925-DF12B34CFFA2}"/>
              </a:ext>
            </a:extLst>
          </p:cNvPr>
          <p:cNvSpPr txBox="1"/>
          <p:nvPr/>
        </p:nvSpPr>
        <p:spPr>
          <a:xfrm>
            <a:off x="4307423" y="2450077"/>
            <a:ext cx="2631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LGBM </a:t>
            </a: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이진 분류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Acc: 0.83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54C6E-C931-43F6-9488-5D0EDE92468B}"/>
              </a:ext>
            </a:extLst>
          </p:cNvPr>
          <p:cNvSpPr txBox="1"/>
          <p:nvPr/>
        </p:nvSpPr>
        <p:spPr>
          <a:xfrm>
            <a:off x="1143024" y="4796077"/>
            <a:ext cx="2631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LGBM</a:t>
            </a: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최종예측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ACC: 0.42</a:t>
            </a: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E5510731-5C26-4FB0-9F97-D8EB0BE228E7}"/>
              </a:ext>
            </a:extLst>
          </p:cNvPr>
          <p:cNvSpPr/>
          <p:nvPr/>
        </p:nvSpPr>
        <p:spPr>
          <a:xfrm>
            <a:off x="4726475" y="2453278"/>
            <a:ext cx="1778577" cy="848334"/>
          </a:xfrm>
          <a:prstGeom prst="frame">
            <a:avLst>
              <a:gd name="adj1" fmla="val 3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D8A6E4-78C7-4943-8F4C-9AB77221F6F4}"/>
              </a:ext>
            </a:extLst>
          </p:cNvPr>
          <p:cNvSpPr txBox="1"/>
          <p:nvPr/>
        </p:nvSpPr>
        <p:spPr>
          <a:xfrm>
            <a:off x="7655677" y="4712475"/>
            <a:ext cx="2631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LGBM</a:t>
            </a: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3,4,5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최종예측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ACC: 0.70</a:t>
            </a:r>
          </a:p>
        </p:txBody>
      </p:sp>
      <p:sp>
        <p:nvSpPr>
          <p:cNvPr id="55" name="액자 54">
            <a:extLst>
              <a:ext uri="{FF2B5EF4-FFF2-40B4-BE49-F238E27FC236}">
                <a16:creationId xmlns:a16="http://schemas.microsoft.com/office/drawing/2014/main" id="{4AA2D314-993C-4B71-A74F-DA2E5D292F7A}"/>
              </a:ext>
            </a:extLst>
          </p:cNvPr>
          <p:cNvSpPr/>
          <p:nvPr/>
        </p:nvSpPr>
        <p:spPr>
          <a:xfrm>
            <a:off x="7959389" y="4664658"/>
            <a:ext cx="2119643" cy="949286"/>
          </a:xfrm>
          <a:prstGeom prst="frame">
            <a:avLst>
              <a:gd name="adj1" fmla="val 3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액자 58">
            <a:extLst>
              <a:ext uri="{FF2B5EF4-FFF2-40B4-BE49-F238E27FC236}">
                <a16:creationId xmlns:a16="http://schemas.microsoft.com/office/drawing/2014/main" id="{E0E330A9-39AD-4327-8FEE-7782D862D15C}"/>
              </a:ext>
            </a:extLst>
          </p:cNvPr>
          <p:cNvSpPr/>
          <p:nvPr/>
        </p:nvSpPr>
        <p:spPr>
          <a:xfrm>
            <a:off x="1506065" y="4784957"/>
            <a:ext cx="1905332" cy="886788"/>
          </a:xfrm>
          <a:prstGeom prst="frame">
            <a:avLst>
              <a:gd name="adj1" fmla="val 3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12B867D-7DFD-4D79-8A91-F94F42EA28D6}"/>
              </a:ext>
            </a:extLst>
          </p:cNvPr>
          <p:cNvCxnSpPr>
            <a:cxnSpLocks/>
          </p:cNvCxnSpPr>
          <p:nvPr/>
        </p:nvCxnSpPr>
        <p:spPr>
          <a:xfrm flipH="1">
            <a:off x="6938837" y="5649187"/>
            <a:ext cx="2409959" cy="9075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AE1759A-D35C-4EC2-BDCD-CFF9B1BB72F0}"/>
              </a:ext>
            </a:extLst>
          </p:cNvPr>
          <p:cNvCxnSpPr>
            <a:cxnSpLocks/>
          </p:cNvCxnSpPr>
          <p:nvPr/>
        </p:nvCxnSpPr>
        <p:spPr>
          <a:xfrm>
            <a:off x="2471250" y="5682865"/>
            <a:ext cx="2562255" cy="7703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4FDBFC5-3105-4C8C-926E-3EAF44B8A038}"/>
              </a:ext>
            </a:extLst>
          </p:cNvPr>
          <p:cNvSpPr txBox="1"/>
          <p:nvPr/>
        </p:nvSpPr>
        <p:spPr>
          <a:xfrm>
            <a:off x="4604039" y="6160781"/>
            <a:ext cx="2631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분류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ACC: 0.46</a:t>
            </a:r>
          </a:p>
        </p:txBody>
      </p:sp>
      <p:sp>
        <p:nvSpPr>
          <p:cNvPr id="70" name="액자 69">
            <a:extLst>
              <a:ext uri="{FF2B5EF4-FFF2-40B4-BE49-F238E27FC236}">
                <a16:creationId xmlns:a16="http://schemas.microsoft.com/office/drawing/2014/main" id="{EF14EAA8-C12C-4D18-BAF3-00196F95388A}"/>
              </a:ext>
            </a:extLst>
          </p:cNvPr>
          <p:cNvSpPr/>
          <p:nvPr/>
        </p:nvSpPr>
        <p:spPr>
          <a:xfrm>
            <a:off x="5033505" y="5971212"/>
            <a:ext cx="1905332" cy="886788"/>
          </a:xfrm>
          <a:prstGeom prst="frame">
            <a:avLst>
              <a:gd name="adj1" fmla="val 3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7607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612</Words>
  <Application>Microsoft Office PowerPoint</Application>
  <PresentationFormat>와이드스크린</PresentationFormat>
  <Paragraphs>211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Wingdings</vt:lpstr>
      <vt:lpstr>나눔스퀘어_ac Bold</vt:lpstr>
      <vt:lpstr>Arial</vt:lpstr>
      <vt:lpstr>나눔스퀘어 Bold</vt:lpstr>
      <vt:lpstr>나눔스퀘어_ac ExtraBold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Ryu Jihui</cp:lastModifiedBy>
  <cp:revision>84</cp:revision>
  <dcterms:created xsi:type="dcterms:W3CDTF">2020-05-14T14:56:15Z</dcterms:created>
  <dcterms:modified xsi:type="dcterms:W3CDTF">2020-11-13T02:36:01Z</dcterms:modified>
</cp:coreProperties>
</file>